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257" r:id="rId3"/>
    <p:sldId id="273" r:id="rId4"/>
    <p:sldId id="263" r:id="rId5"/>
    <p:sldId id="264" r:id="rId6"/>
    <p:sldId id="258" r:id="rId7"/>
    <p:sldId id="260" r:id="rId8"/>
    <p:sldId id="261" r:id="rId9"/>
    <p:sldId id="262" r:id="rId10"/>
    <p:sldId id="259" r:id="rId11"/>
    <p:sldId id="266" r:id="rId12"/>
    <p:sldId id="265" r:id="rId13"/>
    <p:sldId id="268" r:id="rId14"/>
    <p:sldId id="270" r:id="rId15"/>
    <p:sldId id="272" r:id="rId16"/>
    <p:sldId id="269" r:id="rId17"/>
    <p:sldId id="271"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FABBED-26D8-4069-B6DB-47B8E40E9AA1}" type="datetimeFigureOut">
              <a:rPr lang="en-GB" smtClean="0"/>
              <a:t>23/09/2019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057C5A-A799-4D3D-BCA6-A8621661EA52}" type="slidenum">
              <a:rPr lang="en-GB" smtClean="0"/>
              <a:t>‹#›</a:t>
            </a:fld>
            <a:endParaRPr lang="en-GB"/>
          </a:p>
        </p:txBody>
      </p:sp>
    </p:spTree>
    <p:extLst>
      <p:ext uri="{BB962C8B-B14F-4D97-AF65-F5344CB8AC3E}">
        <p14:creationId xmlns:p14="http://schemas.microsoft.com/office/powerpoint/2010/main" val="2436357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057C5A-A799-4D3D-BCA6-A8621661EA52}" type="slidenum">
              <a:rPr lang="en-GB" smtClean="0"/>
              <a:t>4</a:t>
            </a:fld>
            <a:endParaRPr lang="en-GB"/>
          </a:p>
        </p:txBody>
      </p:sp>
    </p:spTree>
    <p:extLst>
      <p:ext uri="{BB962C8B-B14F-4D97-AF65-F5344CB8AC3E}">
        <p14:creationId xmlns:p14="http://schemas.microsoft.com/office/powerpoint/2010/main" val="394755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09FF8B-B83F-486D-8A8F-A9FA909F389F}" type="datetimeFigureOut">
              <a:rPr lang="en-GB" smtClean="0"/>
              <a:t>23/09/2019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EF9B53-798F-40E2-BDEA-FC1E9079EB0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9FF8B-B83F-486D-8A8F-A9FA909F389F}" type="datetimeFigureOut">
              <a:rPr lang="en-GB" smtClean="0"/>
              <a:t>23/09/2019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9FF8B-B83F-486D-8A8F-A9FA909F389F}" type="datetimeFigureOut">
              <a:rPr lang="en-GB" smtClean="0"/>
              <a:t>23/09/2019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9FF8B-B83F-486D-8A8F-A9FA909F389F}" type="datetimeFigureOut">
              <a:rPr lang="en-GB" smtClean="0"/>
              <a:t>23/09/2019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EF9B53-798F-40E2-BDEA-FC1E9079EB05}"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09FF8B-B83F-486D-8A8F-A9FA909F389F}" type="datetimeFigureOut">
              <a:rPr lang="en-GB" smtClean="0"/>
              <a:t>23/09/2019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EF9B53-798F-40E2-BDEA-FC1E9079EB05}"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09FF8B-B83F-486D-8A8F-A9FA909F389F}" type="datetimeFigureOut">
              <a:rPr lang="en-GB" smtClean="0"/>
              <a:t>23/09/2019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EF9B53-798F-40E2-BDEA-FC1E9079EB05}"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09FF8B-B83F-486D-8A8F-A9FA909F389F}" type="datetimeFigureOut">
              <a:rPr lang="en-GB" smtClean="0"/>
              <a:t>23/09/2019</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E09FF8B-B83F-486D-8A8F-A9FA909F389F}" type="datetimeFigureOut">
              <a:rPr lang="en-GB" smtClean="0"/>
              <a:t>23/09/2019</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1BEF9B53-798F-40E2-BDEA-FC1E9079EB05}"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E09FF8B-B83F-486D-8A8F-A9FA909F389F}" type="datetimeFigureOut">
              <a:rPr lang="en-GB" smtClean="0"/>
              <a:t>23/09/2019</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E09FF8B-B83F-486D-8A8F-A9FA909F389F}" type="datetimeFigureOut">
              <a:rPr lang="en-GB" smtClean="0"/>
              <a:t>23/09/2019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E09FF8B-B83F-486D-8A8F-A9FA909F389F}" type="datetimeFigureOut">
              <a:rPr lang="en-GB" smtClean="0"/>
              <a:t>23/09/2019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EF9B53-798F-40E2-BDEA-FC1E9079EB05}"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E09FF8B-B83F-486D-8A8F-A9FA909F389F}" type="datetimeFigureOut">
              <a:rPr lang="en-GB" smtClean="0"/>
              <a:t>23/09/2019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EF9B53-798F-40E2-BDEA-FC1E9079EB0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ar.wikipedia.org/wiki/%D8%AA%D8%B9%D8%AF%D8%A7%D8%A1" TargetMode="External"/><Relationship Id="rId3" Type="http://schemas.openxmlformats.org/officeDocument/2006/relationships/hyperlink" Target="https://ar.wikipedia.org/wiki/%D8%A7%D9%84%D8%AF%D9%86%D8%A7" TargetMode="External"/><Relationship Id="rId7" Type="http://schemas.openxmlformats.org/officeDocument/2006/relationships/hyperlink" Target="https://ar.wikipedia.org/wiki/%D8%A7%D9%84%D8%AA%D9%83%D8%A7%D8%AB%D8%B1" TargetMode="External"/><Relationship Id="rId2" Type="http://schemas.openxmlformats.org/officeDocument/2006/relationships/hyperlink" Target="https://ar.wikipedia.org/wiki/%D9%84%D8%BA%D8%A9_%D8%A5%D9%86%D8%AC%D9%84%D9%8A%D8%B2%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6%D9%88%D9%83%D9%84%D9%8A%D9%88%D8%AA%D9%8A%D8%AF" TargetMode="External"/><Relationship Id="rId11" Type="http://schemas.openxmlformats.org/officeDocument/2006/relationships/hyperlink" Target="https://ar.wikipedia.org/wiki/%D8%A7%D9%84%D8%A5%D9%86%D8%B2%D9%8A%D9%85%D8%A7%D8%AA" TargetMode="External"/><Relationship Id="rId5" Type="http://schemas.openxmlformats.org/officeDocument/2006/relationships/hyperlink" Target="https://ar.wikipedia.org/wiki/%D8%AF%D9%86%D8%A7" TargetMode="External"/><Relationship Id="rId10" Type="http://schemas.openxmlformats.org/officeDocument/2006/relationships/hyperlink" Target="https://ar.wikipedia.org/wiki/%D8%A7%D9%84%D8%A8%D8%B1%D9%88%D8%AA%D9%8A%D9%86%D8%A7%D8%AA" TargetMode="External"/><Relationship Id="rId4" Type="http://schemas.openxmlformats.org/officeDocument/2006/relationships/hyperlink" Target="https://ar.wikipedia.org/wiki/%D8%A7%D9%84%D8%B1%D9%86%D8%A7" TargetMode="External"/><Relationship Id="rId9" Type="http://schemas.openxmlformats.org/officeDocument/2006/relationships/hyperlink" Target="https://ar.wikipedia.org/wiki/%D8%A7%D9%84%D9%81%D9%8A%D8%B1%D9%88%D8%B3%D8%A7%D8%A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00192" y="116633"/>
            <a:ext cx="2083768" cy="720080"/>
          </a:xfrm>
        </p:spPr>
        <p:txBody>
          <a:bodyPr>
            <a:normAutofit fontScale="90000"/>
          </a:bodyPr>
          <a:lstStyle/>
          <a:p>
            <a:r>
              <a:rPr lang="ar-IQ" dirty="0" smtClean="0"/>
              <a:t>الوراثه </a:t>
            </a:r>
            <a:endParaRPr lang="en-GB" dirty="0"/>
          </a:p>
        </p:txBody>
      </p:sp>
      <p:sp>
        <p:nvSpPr>
          <p:cNvPr id="3" name="Subtitle 2"/>
          <p:cNvSpPr>
            <a:spLocks noGrp="1"/>
          </p:cNvSpPr>
          <p:nvPr>
            <p:ph type="subTitle" idx="1"/>
          </p:nvPr>
        </p:nvSpPr>
        <p:spPr>
          <a:xfrm>
            <a:off x="539552" y="1628800"/>
            <a:ext cx="7772400" cy="4608512"/>
          </a:xfrm>
        </p:spPr>
        <p:txBody>
          <a:bodyPr>
            <a:noAutofit/>
          </a:bodyPr>
          <a:lstStyle/>
          <a:p>
            <a:endParaRPr lang="ar-IQ" sz="2400" b="1" dirty="0" smtClean="0">
              <a:solidFill>
                <a:schemeClr val="accent4">
                  <a:lumMod val="50000"/>
                </a:schemeClr>
              </a:solidFill>
            </a:endParaRPr>
          </a:p>
          <a:p>
            <a:r>
              <a:rPr lang="ar-IQ" sz="2400" b="1" dirty="0" smtClean="0">
                <a:solidFill>
                  <a:schemeClr val="accent4">
                    <a:lumMod val="50000"/>
                  </a:schemeClr>
                </a:solidFill>
              </a:rPr>
              <a:t>يُعرف </a:t>
            </a:r>
            <a:r>
              <a:rPr lang="ar-IQ" sz="2400" b="1" dirty="0">
                <a:solidFill>
                  <a:schemeClr val="accent4">
                    <a:lumMod val="50000"/>
                  </a:schemeClr>
                </a:solidFill>
              </a:rPr>
              <a:t>علم </a:t>
            </a:r>
            <a:r>
              <a:rPr lang="ar-IQ" sz="2400" b="1" dirty="0" smtClean="0">
                <a:solidFill>
                  <a:schemeClr val="accent4">
                    <a:lumMod val="50000"/>
                  </a:schemeClr>
                </a:solidFill>
              </a:rPr>
              <a:t>الوراثة: </a:t>
            </a:r>
          </a:p>
          <a:p>
            <a:r>
              <a:rPr lang="ar-IQ" sz="2400" b="1" dirty="0" smtClean="0">
                <a:solidFill>
                  <a:schemeClr val="accent4">
                    <a:lumMod val="50000"/>
                  </a:schemeClr>
                </a:solidFill>
              </a:rPr>
              <a:t>بأنّه </a:t>
            </a:r>
            <a:r>
              <a:rPr lang="ar-IQ" sz="2400" b="1" dirty="0">
                <a:solidFill>
                  <a:schemeClr val="accent4">
                    <a:lumMod val="50000"/>
                  </a:schemeClr>
                </a:solidFill>
              </a:rPr>
              <a:t>العلم الذي يُعنى بدراسة الجينات، وهي الوحدة الأساسيّة التي تنقل الصّفات الوراثيّة من الوالدين إلى الأبناء، ودراسة الحمض النّووي الرّايبوزي منقوص </a:t>
            </a:r>
            <a:r>
              <a:rPr lang="ar-IQ" sz="2400" b="1" dirty="0" smtClean="0">
                <a:solidFill>
                  <a:schemeClr val="accent4">
                    <a:lumMod val="50000"/>
                  </a:schemeClr>
                </a:solidFill>
              </a:rPr>
              <a:t>الأوكسجين </a:t>
            </a:r>
            <a:r>
              <a:rPr lang="en-GB" sz="2400" b="1" dirty="0">
                <a:solidFill>
                  <a:schemeClr val="accent4">
                    <a:lumMod val="50000"/>
                  </a:schemeClr>
                </a:solidFill>
              </a:rPr>
              <a:t>DNA </a:t>
            </a:r>
            <a:r>
              <a:rPr lang="ar-IQ" sz="2400" b="1" dirty="0">
                <a:solidFill>
                  <a:schemeClr val="accent4">
                    <a:lumMod val="50000"/>
                  </a:schemeClr>
                </a:solidFill>
              </a:rPr>
              <a:t>الذي تتكوّن منه الجينات، وتأثيره على التّفاعلات التي تحدث في الخليّة الحيّة، </a:t>
            </a:r>
            <a:endParaRPr lang="ar-IQ" sz="2400" b="1" dirty="0" smtClean="0">
              <a:solidFill>
                <a:schemeClr val="accent4">
                  <a:lumMod val="50000"/>
                </a:schemeClr>
              </a:solidFill>
            </a:endParaRPr>
          </a:p>
          <a:p>
            <a:r>
              <a:rPr lang="ar-IQ" sz="2400" b="1" dirty="0" smtClean="0">
                <a:solidFill>
                  <a:schemeClr val="accent4">
                    <a:lumMod val="50000"/>
                  </a:schemeClr>
                </a:solidFill>
              </a:rPr>
              <a:t>كما </a:t>
            </a:r>
            <a:r>
              <a:rPr lang="ar-IQ" sz="2400" b="1" dirty="0">
                <a:solidFill>
                  <a:schemeClr val="accent4">
                    <a:lumMod val="50000"/>
                  </a:schemeClr>
                </a:solidFill>
              </a:rPr>
              <a:t>يُعنى علم الوراثة </a:t>
            </a:r>
            <a:r>
              <a:rPr lang="ar-IQ" sz="2400" b="1" dirty="0" smtClean="0">
                <a:solidFill>
                  <a:schemeClr val="accent4">
                    <a:lumMod val="50000"/>
                  </a:schemeClr>
                </a:solidFill>
              </a:rPr>
              <a:t>: بدراسة </a:t>
            </a:r>
            <a:r>
              <a:rPr lang="ar-IQ" sz="2400" b="1" dirty="0">
                <a:solidFill>
                  <a:schemeClr val="accent4">
                    <a:lumMod val="50000"/>
                  </a:schemeClr>
                </a:solidFill>
              </a:rPr>
              <a:t>دور العوامل البيئيّة في ظهور </a:t>
            </a:r>
            <a:r>
              <a:rPr lang="ar-IQ" sz="2400" dirty="0">
                <a:solidFill>
                  <a:schemeClr val="accent4">
                    <a:lumMod val="50000"/>
                  </a:schemeClr>
                </a:solidFill>
              </a:rPr>
              <a:t>الصّفات الوراثيّة.</a:t>
            </a:r>
            <a:r>
              <a:rPr lang="ar-IQ" sz="2400" dirty="0" smtClean="0">
                <a:solidFill>
                  <a:schemeClr val="accent4">
                    <a:lumMod val="50000"/>
                  </a:schemeClr>
                </a:solidFill>
              </a:rPr>
              <a:t/>
            </a:r>
            <a:br>
              <a:rPr lang="ar-IQ" sz="2400" dirty="0" smtClean="0">
                <a:solidFill>
                  <a:schemeClr val="accent4">
                    <a:lumMod val="50000"/>
                  </a:schemeClr>
                </a:solidFill>
              </a:rPr>
            </a:br>
            <a:endParaRPr lang="en-GB" sz="2400" dirty="0">
              <a:solidFill>
                <a:schemeClr val="accent4">
                  <a:lumMod val="50000"/>
                </a:schemeClr>
              </a:solidFill>
            </a:endParaRPr>
          </a:p>
        </p:txBody>
      </p:sp>
      <p:sp>
        <p:nvSpPr>
          <p:cNvPr id="4" name="Rectangle 3"/>
          <p:cNvSpPr/>
          <p:nvPr/>
        </p:nvSpPr>
        <p:spPr>
          <a:xfrm>
            <a:off x="107504" y="116632"/>
            <a:ext cx="3059832" cy="1283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المرحله الثالثه  المختبر الاول</a:t>
            </a:r>
          </a:p>
          <a:p>
            <a:pPr algn="ctr"/>
            <a:r>
              <a:rPr lang="ar-IQ" dirty="0" smtClean="0"/>
              <a:t>شاديه الحمد</a:t>
            </a:r>
          </a:p>
        </p:txBody>
      </p:sp>
    </p:spTree>
    <p:extLst>
      <p:ext uri="{BB962C8B-B14F-4D97-AF65-F5344CB8AC3E}">
        <p14:creationId xmlns:p14="http://schemas.microsoft.com/office/powerpoint/2010/main" val="4110035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rtl="1"/>
            <a:r>
              <a:rPr lang="ar-SA" dirty="0"/>
              <a:t>-قانون مندل الاول وهو قانون الانعزال</a:t>
            </a:r>
            <a:r>
              <a:rPr lang="en-GB" dirty="0"/>
              <a:t> Law of </a:t>
            </a:r>
            <a:endParaRPr lang="ar-IQ" dirty="0" smtClean="0"/>
          </a:p>
          <a:p>
            <a:pPr rtl="1"/>
            <a:endParaRPr lang="ar-IQ" dirty="0"/>
          </a:p>
          <a:p>
            <a:pPr rtl="1"/>
            <a:r>
              <a:rPr lang="en-GB" dirty="0" smtClean="0"/>
              <a:t>segregation</a:t>
            </a:r>
            <a:r>
              <a:rPr lang="en-GB" dirty="0"/>
              <a:t>:-</a:t>
            </a:r>
          </a:p>
          <a:p>
            <a:pPr rtl="1"/>
            <a:r>
              <a:rPr lang="ar-SA" dirty="0"/>
              <a:t>يقول بأن عاملي اي زوج من ازواج العوامل الآليلومورفيه ينعزلان عن بعضهما عندتكوين الكميتات</a:t>
            </a:r>
            <a:endParaRPr lang="en-GB" dirty="0"/>
          </a:p>
          <a:p>
            <a:endParaRPr lang="en-GB" dirty="0"/>
          </a:p>
        </p:txBody>
      </p:sp>
      <p:sp>
        <p:nvSpPr>
          <p:cNvPr id="2" name="Title 1"/>
          <p:cNvSpPr>
            <a:spLocks noGrp="1"/>
          </p:cNvSpPr>
          <p:nvPr>
            <p:ph type="title"/>
          </p:nvPr>
        </p:nvSpPr>
        <p:spPr/>
        <p:txBody>
          <a:bodyPr>
            <a:normAutofit fontScale="90000"/>
          </a:bodyPr>
          <a:lstStyle/>
          <a:p>
            <a:r>
              <a:rPr lang="en-GB" dirty="0" smtClean="0"/>
              <a:t> </a:t>
            </a:r>
            <a:r>
              <a:rPr lang="en-GB" dirty="0" err="1" smtClean="0"/>
              <a:t>Mendelion</a:t>
            </a:r>
            <a:r>
              <a:rPr lang="en-GB" dirty="0" smtClean="0"/>
              <a:t> First Law</a:t>
            </a:r>
            <a:r>
              <a:rPr lang="ar-IQ" dirty="0" smtClean="0"/>
              <a:t> قانون مندل الاول</a:t>
            </a:r>
            <a:endParaRPr lang="en-GB" dirty="0"/>
          </a:p>
        </p:txBody>
      </p:sp>
    </p:spTree>
    <p:extLst>
      <p:ext uri="{BB962C8B-B14F-4D97-AF65-F5344CB8AC3E}">
        <p14:creationId xmlns:p14="http://schemas.microsoft.com/office/powerpoint/2010/main" val="158699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780928"/>
            <a:ext cx="8291264" cy="3528432"/>
          </a:xfrm>
        </p:spPr>
        <p:txBody>
          <a:bodyPr/>
          <a:lstStyle/>
          <a:p>
            <a:pPr rtl="1"/>
            <a:r>
              <a:rPr lang="ar-SA" dirty="0" smtClean="0"/>
              <a:t>وطبقاً </a:t>
            </a:r>
            <a:r>
              <a:rPr lang="ar-SA" dirty="0"/>
              <a:t>لهذا القانون فأن ازواج العوامل الوراثية (الآليلات) سوف تنعزل بصورةمستقلة من بقية العوامل الوراثية الاخرى , ومن خلال توليفاتها</a:t>
            </a:r>
            <a:r>
              <a:rPr lang="en-GB" dirty="0"/>
              <a:t> Combination </a:t>
            </a:r>
            <a:r>
              <a:rPr lang="ar-SA" dirty="0"/>
              <a:t>حسب نسب الانعزال سوف تنقل بصورة مستقلة الصفات الوراثية</a:t>
            </a:r>
            <a:r>
              <a:rPr lang="en-GB" dirty="0"/>
              <a:t> .</a:t>
            </a:r>
          </a:p>
          <a:p>
            <a:endParaRPr lang="en-GB" dirty="0"/>
          </a:p>
        </p:txBody>
      </p:sp>
      <p:sp>
        <p:nvSpPr>
          <p:cNvPr id="2" name="Title 1"/>
          <p:cNvSpPr>
            <a:spLocks noGrp="1"/>
          </p:cNvSpPr>
          <p:nvPr>
            <p:ph type="title"/>
          </p:nvPr>
        </p:nvSpPr>
        <p:spPr>
          <a:xfrm>
            <a:off x="35496" y="274638"/>
            <a:ext cx="8856984" cy="1714202"/>
          </a:xfrm>
        </p:spPr>
        <p:txBody>
          <a:bodyPr>
            <a:normAutofit/>
          </a:bodyPr>
          <a:lstStyle/>
          <a:p>
            <a:r>
              <a:rPr lang="ar-SA" dirty="0"/>
              <a:t>قانون مندل الثاني وهو التوزيع الحر</a:t>
            </a:r>
            <a:r>
              <a:rPr lang="en-GB" dirty="0"/>
              <a:t> independent assortment Law of</a:t>
            </a:r>
          </a:p>
        </p:txBody>
      </p:sp>
    </p:spTree>
    <p:extLst>
      <p:ext uri="{BB962C8B-B14F-4D97-AF65-F5344CB8AC3E}">
        <p14:creationId xmlns:p14="http://schemas.microsoft.com/office/powerpoint/2010/main" val="3273018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fontAlgn="ctr"/>
            <a:endParaRPr lang="ar-IQ" dirty="0"/>
          </a:p>
          <a:p>
            <a:pPr fontAlgn="ctr"/>
            <a:r>
              <a:rPr lang="ar-IQ" b="1" dirty="0"/>
              <a:t>المُوَرِّثَة أو الجينة</a:t>
            </a:r>
            <a:r>
              <a:rPr lang="ar-IQ" dirty="0"/>
              <a:t> (ج </a:t>
            </a:r>
            <a:r>
              <a:rPr lang="ar-IQ" b="1" dirty="0"/>
              <a:t>مورثات</a:t>
            </a:r>
            <a:r>
              <a:rPr lang="ar-IQ" dirty="0"/>
              <a:t>) أو </a:t>
            </a:r>
            <a:r>
              <a:rPr lang="ar-IQ" b="1" dirty="0"/>
              <a:t>الجين</a:t>
            </a:r>
            <a:r>
              <a:rPr lang="ar-IQ" dirty="0"/>
              <a:t> (ج </a:t>
            </a:r>
            <a:r>
              <a:rPr lang="ar-IQ" b="1" dirty="0"/>
              <a:t>جينات</a:t>
            </a:r>
            <a:r>
              <a:rPr lang="ar-IQ" dirty="0"/>
              <a:t>) (</a:t>
            </a:r>
            <a:r>
              <a:rPr lang="ar-IQ" dirty="0">
                <a:hlinkClick r:id="rId2" tooltip="لغة إنجليزية"/>
              </a:rPr>
              <a:t>بالإنجليزية</a:t>
            </a:r>
            <a:r>
              <a:rPr lang="ar-IQ" dirty="0"/>
              <a:t>:</a:t>
            </a:r>
            <a:r>
              <a:rPr lang="en-GB" dirty="0"/>
              <a:t>Gene) </a:t>
            </a:r>
            <a:r>
              <a:rPr lang="ar-IQ" dirty="0"/>
              <a:t>هي الوحدات الأساسية للوراثة في الكائنات الحية. فضمن هذه المورثات يتم تشفير المعلومات المهمة لتكوين أعضاء الجنين والوظائف العضوية الحيوية له. تتواجد المورثات عادة ضمن المادة الوراثية للمتعضية التي تمثلها </a:t>
            </a:r>
            <a:r>
              <a:rPr lang="ar-IQ" dirty="0">
                <a:hlinkClick r:id="rId3" tooltip="الدنا"/>
              </a:rPr>
              <a:t>الدنا</a:t>
            </a:r>
            <a:r>
              <a:rPr lang="ar-IQ" dirty="0"/>
              <a:t> (</a:t>
            </a:r>
            <a:r>
              <a:rPr lang="en-GB" dirty="0"/>
              <a:t>DNA) </a:t>
            </a:r>
            <a:r>
              <a:rPr lang="ar-IQ" dirty="0"/>
              <a:t>أو في بعض الحالات النادرة في </a:t>
            </a:r>
            <a:r>
              <a:rPr lang="ar-IQ" dirty="0">
                <a:hlinkClick r:id="rId4" tooltip="الرنا"/>
              </a:rPr>
              <a:t>الرنا</a:t>
            </a:r>
            <a:r>
              <a:rPr lang="ar-IQ" dirty="0"/>
              <a:t> (</a:t>
            </a:r>
            <a:r>
              <a:rPr lang="en-GB" dirty="0"/>
              <a:t>RNA) .</a:t>
            </a:r>
            <a:r>
              <a:rPr lang="ar-IQ" dirty="0"/>
              <a:t>بالتالي فإن هذه المورثات هي التي تحدد تشكيل وتطور وسلوكيات هذه الكائن . والفوارق الجسدية وبعض الفوارق النفسية بين الأفراد تعزى لفوارق في المورثات التي تحملها هذه الأفراد.</a:t>
            </a:r>
          </a:p>
          <a:p>
            <a:pPr fontAlgn="ctr"/>
            <a:r>
              <a:rPr lang="ar-IQ" dirty="0"/>
              <a:t>المورثة هي قطعة من إحدى سلسلتي </a:t>
            </a:r>
            <a:r>
              <a:rPr lang="ar-IQ" dirty="0">
                <a:hlinkClick r:id="rId5" tooltip="دنا"/>
              </a:rPr>
              <a:t>الدنا</a:t>
            </a:r>
            <a:r>
              <a:rPr lang="ar-IQ" dirty="0"/>
              <a:t> تحتل موضعاً معيناً على هذه السلسلة . وتحدد المورثة بعدد</a:t>
            </a:r>
            <a:r>
              <a:rPr lang="ar-IQ" dirty="0">
                <a:hlinkClick r:id="rId6" tooltip="نوكليوتيد"/>
              </a:rPr>
              <a:t>النوكليوتيدات</a:t>
            </a:r>
            <a:r>
              <a:rPr lang="ar-IQ" dirty="0"/>
              <a:t> الداخلة في تركيبها ونوعها وترتيبها، وهي قابلة للتغير نتيجة الطفرات التي قد تحدث فيها. تنتقل المادة الوراثية من جيل لآخر، خلال عملية </a:t>
            </a:r>
            <a:r>
              <a:rPr lang="ar-IQ" dirty="0">
                <a:hlinkClick r:id="rId7" tooltip="التكاثر"/>
              </a:rPr>
              <a:t>التكاثر</a:t>
            </a:r>
            <a:r>
              <a:rPr lang="ar-IQ" dirty="0"/>
              <a:t>، بحيث يكتسب كل فرد جديد نصف مورثاته من أحد والديه والنصف الآخر من الوالد الآخر. في بعض الحالات يمكن للمادة الوراثية أن تنقل بين أفراد غير أقرباء بعمليات مثل </a:t>
            </a:r>
            <a:r>
              <a:rPr lang="ar-IQ" dirty="0">
                <a:hlinkClick r:id="rId8" tooltip="تعداء"/>
              </a:rPr>
              <a:t>التعداء</a:t>
            </a:r>
            <a:r>
              <a:rPr lang="ar-IQ" dirty="0"/>
              <a:t> أو عن طريق الحمات (</a:t>
            </a:r>
            <a:r>
              <a:rPr lang="ar-IQ" dirty="0">
                <a:hlinkClick r:id="rId9" tooltip="الفيروسات"/>
              </a:rPr>
              <a:t>الفيروسات</a:t>
            </a:r>
            <a:r>
              <a:rPr lang="ar-IQ" dirty="0"/>
              <a:t>). بشكل أساسي، تحوي المورثات المعلومات الأساسية لبناء </a:t>
            </a:r>
            <a:r>
              <a:rPr lang="ar-IQ" dirty="0">
                <a:hlinkClick r:id="rId10" tooltip="البروتينات"/>
              </a:rPr>
              <a:t>البروتينات</a:t>
            </a:r>
            <a:r>
              <a:rPr lang="ar-IQ" dirty="0"/>
              <a:t> </a:t>
            </a:r>
            <a:r>
              <a:rPr lang="ar-IQ" dirty="0">
                <a:hlinkClick r:id="rId11" tooltip="الإنزيمات"/>
              </a:rPr>
              <a:t>والإنزيمات</a:t>
            </a:r>
            <a:r>
              <a:rPr lang="ar-IQ" dirty="0"/>
              <a:t> والمواد الحيوية اللازمة لبناء أعضاء الجسم ، وإنتاج المواد (البروتينات والإنزيمات ) في الأعضاء المختلفة لتقوم بو ظائفها.</a:t>
            </a:r>
          </a:p>
          <a:p>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2761586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normAutofit/>
          </a:bodyPr>
          <a:lstStyle/>
          <a:p>
            <a:r>
              <a:rPr lang="ar-SA" dirty="0" smtClean="0"/>
              <a:t>الاصطلاحات </a:t>
            </a:r>
            <a:r>
              <a:rPr lang="ar-SA" dirty="0"/>
              <a:t>العلمية المستعملة في الوراثة</a:t>
            </a:r>
            <a:endParaRPr lang="en-GB" dirty="0"/>
          </a:p>
        </p:txBody>
      </p:sp>
      <p:sp>
        <p:nvSpPr>
          <p:cNvPr id="4" name="Rectangle 3"/>
          <p:cNvSpPr/>
          <p:nvPr/>
        </p:nvSpPr>
        <p:spPr>
          <a:xfrm>
            <a:off x="467544" y="1576616"/>
            <a:ext cx="8118648" cy="3693319"/>
          </a:xfrm>
          <a:prstGeom prst="rect">
            <a:avLst/>
          </a:prstGeom>
        </p:spPr>
        <p:txBody>
          <a:bodyPr wrap="square">
            <a:spAutoFit/>
          </a:bodyPr>
          <a:lstStyle/>
          <a:p>
            <a:pPr rtl="1"/>
            <a:r>
              <a:rPr lang="en-GB" dirty="0" smtClean="0"/>
              <a:t>.</a:t>
            </a:r>
            <a:endParaRPr lang="en-GB" dirty="0"/>
          </a:p>
          <a:p>
            <a:pPr rtl="1"/>
            <a:r>
              <a:rPr lang="ar-SA" dirty="0"/>
              <a:t>قبل الخوض في تحليل طرق انتقال الصفات الوراثية من الضروري تقديم ملخص </a:t>
            </a:r>
            <a:r>
              <a:rPr lang="ar-IQ" dirty="0" smtClean="0"/>
              <a:t> </a:t>
            </a:r>
            <a:r>
              <a:rPr lang="ar-SA" dirty="0" smtClean="0"/>
              <a:t>لبعض </a:t>
            </a:r>
            <a:r>
              <a:rPr lang="ar-SA" dirty="0"/>
              <a:t>المصطلحات العلمية الوراثية لتسهيل مهمة فهم عملية انتقال هذه الصفات</a:t>
            </a:r>
            <a:r>
              <a:rPr lang="en-GB" dirty="0"/>
              <a:t> </a:t>
            </a:r>
            <a:endParaRPr lang="ar-IQ" dirty="0" smtClean="0"/>
          </a:p>
          <a:p>
            <a:pPr rtl="1"/>
            <a:r>
              <a:rPr lang="en-GB" dirty="0" smtClean="0"/>
              <a:t>.</a:t>
            </a:r>
            <a:endParaRPr lang="en-GB" dirty="0"/>
          </a:p>
          <a:p>
            <a:pPr rtl="1"/>
            <a:r>
              <a:rPr lang="ar-SA" dirty="0"/>
              <a:t>التهجين</a:t>
            </a:r>
            <a:r>
              <a:rPr lang="en-GB" dirty="0"/>
              <a:t> Hybridization </a:t>
            </a:r>
            <a:r>
              <a:rPr lang="en-GB" dirty="0" smtClean="0"/>
              <a:t>:-</a:t>
            </a:r>
            <a:endParaRPr lang="en-GB" dirty="0"/>
          </a:p>
          <a:p>
            <a:pPr rtl="1"/>
            <a:r>
              <a:rPr lang="ar-SA" dirty="0"/>
              <a:t>من خلال التهجين نفهم بأنه التزاوج بين افراد يختلفون عن بعضهم بصفة واحدة أو عدد من الصفات ويتبع ذلك عدد الصفات التي اخذت بنظر الاعتبار في دراسة أنتقال الصفات الوراثية . فاالتهجين ممكن ان يكون</a:t>
            </a:r>
            <a:r>
              <a:rPr lang="en-GB" dirty="0"/>
              <a:t> </a:t>
            </a:r>
            <a:r>
              <a:rPr lang="en-GB" dirty="0" smtClean="0"/>
              <a:t>:</a:t>
            </a:r>
            <a:endParaRPr lang="ar-IQ" dirty="0" smtClean="0"/>
          </a:p>
          <a:p>
            <a:pPr rtl="1"/>
            <a:r>
              <a:rPr lang="en-GB" dirty="0" smtClean="0"/>
              <a:t>-</a:t>
            </a:r>
            <a:endParaRPr lang="ar-IQ" dirty="0" smtClean="0"/>
          </a:p>
          <a:p>
            <a:pPr rtl="1"/>
            <a:r>
              <a:rPr lang="ar-SA" dirty="0"/>
              <a:t>-احادي التهجين :- التزاوج بين الافراد الذين يختلفون عن بعضهم بصفة </a:t>
            </a:r>
            <a:r>
              <a:rPr lang="ar-SA" dirty="0" smtClean="0"/>
              <a:t>واحدة</a:t>
            </a:r>
            <a:endParaRPr lang="ar-IQ" dirty="0" smtClean="0"/>
          </a:p>
          <a:p>
            <a:pPr rtl="1"/>
            <a:endParaRPr lang="en-GB" dirty="0"/>
          </a:p>
          <a:p>
            <a:pPr rtl="1"/>
            <a:r>
              <a:rPr lang="ar-SA" dirty="0"/>
              <a:t>2-ثنائي التهجين :- التزاوج بين الافراد الذين يختلفون عن بعضهم بصفتين</a:t>
            </a:r>
            <a:endParaRPr lang="en-GB" dirty="0"/>
          </a:p>
          <a:p>
            <a:endParaRPr lang="ar-IQ" dirty="0" smtClean="0"/>
          </a:p>
          <a:p>
            <a:r>
              <a:rPr lang="ar-IQ" dirty="0" smtClean="0"/>
              <a:t>  </a:t>
            </a:r>
            <a:r>
              <a:rPr lang="ar-SA" dirty="0" smtClean="0"/>
              <a:t>3-ثلاثي </a:t>
            </a:r>
            <a:r>
              <a:rPr lang="ar-SA" dirty="0"/>
              <a:t>التهجين :- التزاوج بين الافراد الذين يختلفون عن بعضهم بثلاث صفات</a:t>
            </a:r>
            <a:endParaRPr lang="en-GB" dirty="0"/>
          </a:p>
        </p:txBody>
      </p:sp>
    </p:spTree>
    <p:extLst>
      <p:ext uri="{BB962C8B-B14F-4D97-AF65-F5344CB8AC3E}">
        <p14:creationId xmlns:p14="http://schemas.microsoft.com/office/powerpoint/2010/main" val="4018079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88640"/>
            <a:ext cx="9073008" cy="5909310"/>
          </a:xfrm>
          <a:prstGeom prst="rect">
            <a:avLst/>
          </a:prstGeom>
        </p:spPr>
        <p:txBody>
          <a:bodyPr wrap="square">
            <a:spAutoFit/>
          </a:bodyPr>
          <a:lstStyle/>
          <a:p>
            <a:pPr rtl="1"/>
            <a:r>
              <a:rPr lang="ar-SA" dirty="0"/>
              <a:t>أن الهجين الثنائي والثلاثي</a:t>
            </a:r>
            <a:r>
              <a:rPr lang="en-GB" dirty="0"/>
              <a:t> </a:t>
            </a:r>
            <a:r>
              <a:rPr lang="en-GB" dirty="0" err="1"/>
              <a:t>dihybrid</a:t>
            </a:r>
            <a:r>
              <a:rPr lang="en-GB" dirty="0"/>
              <a:t> and </a:t>
            </a:r>
            <a:r>
              <a:rPr lang="en-GB" dirty="0" err="1"/>
              <a:t>trihybrid</a:t>
            </a:r>
            <a:r>
              <a:rPr lang="en-GB" dirty="0"/>
              <a:t> </a:t>
            </a:r>
            <a:r>
              <a:rPr lang="ar-SA" dirty="0"/>
              <a:t>ممكن ان يطلق عليهم بالهجين المتعدد</a:t>
            </a:r>
            <a:r>
              <a:rPr lang="en-GB" dirty="0"/>
              <a:t> </a:t>
            </a:r>
            <a:r>
              <a:rPr lang="en-GB" dirty="0" err="1"/>
              <a:t>Polyhybrids</a:t>
            </a:r>
            <a:r>
              <a:rPr lang="en-GB" dirty="0"/>
              <a:t> . </a:t>
            </a:r>
            <a:r>
              <a:rPr lang="ar-SA" dirty="0"/>
              <a:t>أن الافراد الذين ينتجون من خلال التهجين يطلق عليهم بالهجائن</a:t>
            </a:r>
            <a:r>
              <a:rPr lang="en-GB" dirty="0"/>
              <a:t> (Hybrids) </a:t>
            </a:r>
            <a:r>
              <a:rPr lang="ar-SA" dirty="0"/>
              <a:t>مفرد هجين</a:t>
            </a:r>
            <a:r>
              <a:rPr lang="en-GB" dirty="0"/>
              <a:t> </a:t>
            </a:r>
            <a:endParaRPr lang="ar-IQ" dirty="0" smtClean="0"/>
          </a:p>
          <a:p>
            <a:pPr rtl="1"/>
            <a:r>
              <a:rPr lang="en-GB" dirty="0" smtClean="0"/>
              <a:t>Hybrid </a:t>
            </a:r>
            <a:r>
              <a:rPr lang="en-GB" dirty="0"/>
              <a:t>.</a:t>
            </a:r>
          </a:p>
          <a:p>
            <a:pPr rtl="1"/>
            <a:r>
              <a:rPr lang="ar-SA" dirty="0"/>
              <a:t>جيل الآباء</a:t>
            </a:r>
            <a:r>
              <a:rPr lang="en-GB" dirty="0"/>
              <a:t> parental generation :-</a:t>
            </a:r>
          </a:p>
          <a:p>
            <a:pPr rtl="1"/>
            <a:r>
              <a:rPr lang="ar-SA" dirty="0"/>
              <a:t>ويمثل الافراد لمختلف انواع النباتات او اجناس الحيوانات التي تستخدم من أجل التزاوج وانتاج الجيل التالي وسوف نرمز له</a:t>
            </a:r>
            <a:r>
              <a:rPr lang="en-GB" dirty="0"/>
              <a:t> P)) .</a:t>
            </a:r>
          </a:p>
          <a:p>
            <a:pPr rtl="1"/>
            <a:r>
              <a:rPr lang="ar-SA" dirty="0"/>
              <a:t>أن الناتج او الابناء الناتجين من تزاوج الافراد في جيل الآباء سوف يطلق عليهم بجيل الابناء الاول</a:t>
            </a:r>
            <a:r>
              <a:rPr lang="en-GB" dirty="0"/>
              <a:t> First filial generation </a:t>
            </a:r>
            <a:r>
              <a:rPr lang="ar-SA" dirty="0"/>
              <a:t>ونرمز له ب</a:t>
            </a:r>
            <a:r>
              <a:rPr lang="en-GB" dirty="0"/>
              <a:t> F1)) </a:t>
            </a:r>
            <a:r>
              <a:rPr lang="ar-SA" dirty="0"/>
              <a:t>اما جيل الابناء الثاني فهو ناتج من تزاوج افراد جيل الابناء الاول مع بعضهم ويرمز </a:t>
            </a:r>
            <a:endParaRPr lang="ar-IQ" dirty="0" smtClean="0"/>
          </a:p>
          <a:p>
            <a:pPr rtl="1"/>
            <a:r>
              <a:rPr lang="ar-SA" dirty="0" smtClean="0"/>
              <a:t>له</a:t>
            </a:r>
            <a:r>
              <a:rPr lang="en-GB" dirty="0" smtClean="0"/>
              <a:t>F2</a:t>
            </a:r>
            <a:r>
              <a:rPr lang="en-GB" dirty="0"/>
              <a:t>)) Second filial generation </a:t>
            </a:r>
            <a:r>
              <a:rPr lang="en-GB" dirty="0" smtClean="0"/>
              <a:t>.</a:t>
            </a:r>
            <a:endParaRPr lang="ar-IQ" dirty="0" smtClean="0"/>
          </a:p>
          <a:p>
            <a:pPr rtl="1"/>
            <a:endParaRPr lang="ar-IQ" dirty="0"/>
          </a:p>
          <a:p>
            <a:pPr rtl="1"/>
            <a:r>
              <a:rPr lang="ar-SA" dirty="0"/>
              <a:t>وجيل الابناء الثالث هو ناتج من تزاوج افراد جيل الابناء الثاني مع بعضهم ونرمز له</a:t>
            </a:r>
            <a:r>
              <a:rPr lang="en-GB" dirty="0"/>
              <a:t> F3)) </a:t>
            </a:r>
            <a:r>
              <a:rPr lang="ar-SA" dirty="0"/>
              <a:t>وهكذا</a:t>
            </a:r>
            <a:r>
              <a:rPr lang="en-GB" dirty="0"/>
              <a:t> ..........</a:t>
            </a:r>
          </a:p>
          <a:p>
            <a:r>
              <a:rPr lang="ar-SA" dirty="0"/>
              <a:t>أن المواد الجزيئية التي تنتقل من خلال الخلايا التناسلية الذكرية</a:t>
            </a:r>
            <a:r>
              <a:rPr lang="en-GB" dirty="0"/>
              <a:t> Sperm (</a:t>
            </a:r>
            <a:r>
              <a:rPr lang="ar-SA" dirty="0"/>
              <a:t>الحيمن) والانثوية</a:t>
            </a:r>
            <a:r>
              <a:rPr lang="en-GB" dirty="0"/>
              <a:t> ovum (</a:t>
            </a:r>
            <a:r>
              <a:rPr lang="ar-SA" dirty="0"/>
              <a:t>البويضة) والتي تحدد ظهور صفة اوصفات متعدد , اطلق عليها مندل العوامل الوراثية</a:t>
            </a:r>
            <a:r>
              <a:rPr lang="en-GB" dirty="0"/>
              <a:t> factors here </a:t>
            </a:r>
            <a:r>
              <a:rPr lang="en-GB" dirty="0" err="1"/>
              <a:t>ditary</a:t>
            </a:r>
            <a:r>
              <a:rPr lang="ar-SA" dirty="0"/>
              <a:t>والان تعرف بأسم الجينات</a:t>
            </a:r>
            <a:r>
              <a:rPr lang="en-GB" dirty="0"/>
              <a:t> genes </a:t>
            </a:r>
            <a:r>
              <a:rPr lang="ar-SA" dirty="0"/>
              <a:t>التي ادخلت من قبل جوهانسن</a:t>
            </a:r>
            <a:r>
              <a:rPr lang="en-GB" dirty="0"/>
              <a:t> </a:t>
            </a:r>
            <a:r>
              <a:rPr lang="en-GB" dirty="0" err="1"/>
              <a:t>Gohannsen</a:t>
            </a:r>
            <a:r>
              <a:rPr lang="en-GB" dirty="0"/>
              <a:t> </a:t>
            </a:r>
            <a:r>
              <a:rPr lang="ar-SA" dirty="0"/>
              <a:t>في سنة </a:t>
            </a:r>
            <a:r>
              <a:rPr lang="ar-SA" dirty="0" smtClean="0"/>
              <a:t>1903</a:t>
            </a:r>
            <a:endParaRPr lang="ar-IQ" dirty="0" smtClean="0"/>
          </a:p>
          <a:p>
            <a:endParaRPr lang="ar-IQ" dirty="0"/>
          </a:p>
          <a:p>
            <a:endParaRPr lang="ar-IQ" dirty="0" smtClean="0"/>
          </a:p>
          <a:p>
            <a:pPr rtl="1"/>
            <a:r>
              <a:rPr lang="ar-SA" dirty="0"/>
              <a:t>الآليل</a:t>
            </a:r>
            <a:r>
              <a:rPr lang="en-GB" dirty="0"/>
              <a:t> alleles </a:t>
            </a:r>
            <a:r>
              <a:rPr lang="ar-SA" dirty="0"/>
              <a:t>أو</a:t>
            </a:r>
            <a:r>
              <a:rPr lang="en-GB" dirty="0"/>
              <a:t>allelic genes </a:t>
            </a:r>
            <a:r>
              <a:rPr lang="ar-SA" dirty="0"/>
              <a:t>والتي تشير الى الحالة التي يكون اثنين من الجينات تشغل نفس الموقع</a:t>
            </a:r>
            <a:r>
              <a:rPr lang="en-GB" dirty="0"/>
              <a:t> (lows) </a:t>
            </a:r>
            <a:r>
              <a:rPr lang="ar-SA" dirty="0"/>
              <a:t>على كرموسومات المتماثلة</a:t>
            </a:r>
            <a:r>
              <a:rPr lang="en-GB" dirty="0"/>
              <a:t> :</a:t>
            </a:r>
          </a:p>
          <a:p>
            <a:pPr rtl="1"/>
            <a:r>
              <a:rPr lang="en-GB" dirty="0"/>
              <a:t>Chromosomes) </a:t>
            </a:r>
            <a:r>
              <a:rPr lang="en-GB" dirty="0" err="1"/>
              <a:t>Homologus</a:t>
            </a:r>
            <a:r>
              <a:rPr lang="en-GB" dirty="0"/>
              <a:t>) .</a:t>
            </a:r>
          </a:p>
          <a:p>
            <a:pPr rtl="1"/>
            <a:r>
              <a:rPr lang="ar-SA" dirty="0"/>
              <a:t>ولكنهما يؤثران على نفس الصفة بصيغة مختلفة أو متضادة (شكل 2.1</a:t>
            </a:r>
            <a:r>
              <a:rPr lang="en-GB" dirty="0"/>
              <a:t>).</a:t>
            </a:r>
          </a:p>
          <a:p>
            <a:endParaRPr lang="en-GB" dirty="0"/>
          </a:p>
        </p:txBody>
      </p:sp>
    </p:spTree>
    <p:extLst>
      <p:ext uri="{BB962C8B-B14F-4D97-AF65-F5344CB8AC3E}">
        <p14:creationId xmlns:p14="http://schemas.microsoft.com/office/powerpoint/2010/main" val="333462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369332"/>
          </a:xfrm>
          <a:prstGeom prst="rect">
            <a:avLst/>
          </a:prstGeom>
        </p:spPr>
        <p:txBody>
          <a:bodyPr>
            <a:spAutoFit/>
          </a:bodyPr>
          <a:lstStyle/>
          <a:p>
            <a:pPr rtl="1"/>
            <a:r>
              <a:rPr lang="en-GB" dirty="0" smtClean="0"/>
              <a:t>.</a:t>
            </a:r>
            <a:endParaRPr lang="en-GB" dirty="0"/>
          </a:p>
        </p:txBody>
      </p:sp>
      <p:sp>
        <p:nvSpPr>
          <p:cNvPr id="4" name="Rectangle 3"/>
          <p:cNvSpPr/>
          <p:nvPr/>
        </p:nvSpPr>
        <p:spPr>
          <a:xfrm>
            <a:off x="179512" y="188640"/>
            <a:ext cx="8928992" cy="5078313"/>
          </a:xfrm>
          <a:prstGeom prst="rect">
            <a:avLst/>
          </a:prstGeom>
        </p:spPr>
        <p:txBody>
          <a:bodyPr wrap="square">
            <a:spAutoFit/>
          </a:bodyPr>
          <a:lstStyle/>
          <a:p>
            <a:pPr rtl="1"/>
            <a:r>
              <a:rPr lang="ar-SA" dirty="0"/>
              <a:t>الكرموسومات المتماثلة</a:t>
            </a:r>
            <a:r>
              <a:rPr lang="en-GB" dirty="0"/>
              <a:t> chromosomes </a:t>
            </a:r>
            <a:r>
              <a:rPr lang="en-GB" dirty="0" err="1"/>
              <a:t>Homologus</a:t>
            </a:r>
            <a:r>
              <a:rPr lang="en-GB" dirty="0"/>
              <a:t> :-</a:t>
            </a:r>
          </a:p>
          <a:p>
            <a:r>
              <a:rPr lang="ar-SA" dirty="0"/>
              <a:t>وهو زوج من الكرموسومات في الخلية الجسيمة والتي تحمل نفس المواقع</a:t>
            </a:r>
            <a:r>
              <a:rPr lang="en-GB" dirty="0"/>
              <a:t> (loci) </a:t>
            </a:r>
            <a:r>
              <a:rPr lang="ar-SA" dirty="0"/>
              <a:t>لمختلف الجينات و</a:t>
            </a:r>
            <a:r>
              <a:rPr lang="en-GB" dirty="0"/>
              <a:t> homo)) </a:t>
            </a:r>
            <a:r>
              <a:rPr lang="ar-SA" dirty="0"/>
              <a:t>وهي كلمة يونانية معناها مساوى او نفس الشئ او متماثل و</a:t>
            </a:r>
            <a:r>
              <a:rPr lang="en-GB" dirty="0"/>
              <a:t> </a:t>
            </a:r>
            <a:r>
              <a:rPr lang="en-GB" dirty="0" err="1"/>
              <a:t>logus</a:t>
            </a:r>
            <a:r>
              <a:rPr lang="en-GB" dirty="0"/>
              <a:t>)) </a:t>
            </a:r>
            <a:r>
              <a:rPr lang="ar-SA" dirty="0"/>
              <a:t>أيضا كلمة يونانية معناها نسبياً وأن الموقع</a:t>
            </a:r>
            <a:r>
              <a:rPr lang="en-GB" dirty="0"/>
              <a:t> (locus) </a:t>
            </a:r>
            <a:r>
              <a:rPr lang="ar-SA" dirty="0"/>
              <a:t>جمع</a:t>
            </a:r>
            <a:r>
              <a:rPr lang="en-GB" dirty="0"/>
              <a:t> (loci) </a:t>
            </a:r>
            <a:r>
              <a:rPr lang="ar-SA" dirty="0"/>
              <a:t>هو مكان مشغول من قبل الجين في تركيب الكرموسوم (شكل 2.2) ان زوج واحد من الجينات الآليلية يشكل ما يطلق عليه بالتركيب الوراثي أو الجيني</a:t>
            </a:r>
            <a:r>
              <a:rPr lang="en-GB" dirty="0"/>
              <a:t> genotype :- </a:t>
            </a:r>
            <a:r>
              <a:rPr lang="ar-SA" dirty="0"/>
              <a:t>ويعرف على انه مجموعة الجينات التي يحملها الفرد سواء بالنسبة لصفة واحدة او مجموعة من الصفات ويعبر عنه عادة بحروف ابجدية لاتينية او برموز اخرى مثل</a:t>
            </a:r>
            <a:r>
              <a:rPr lang="en-GB" dirty="0"/>
              <a:t> ((BB </a:t>
            </a:r>
            <a:r>
              <a:rPr lang="ar-SA" dirty="0"/>
              <a:t>هو </a:t>
            </a:r>
            <a:endParaRPr lang="en-GB" dirty="0" smtClean="0"/>
          </a:p>
          <a:p>
            <a:r>
              <a:rPr lang="ar-SA" dirty="0" smtClean="0"/>
              <a:t>تركيب </a:t>
            </a:r>
            <a:r>
              <a:rPr lang="ar-SA" dirty="0"/>
              <a:t>وراثي او جيني , </a:t>
            </a:r>
            <a:r>
              <a:rPr lang="ar-SA" dirty="0" smtClean="0"/>
              <a:t>وأن</a:t>
            </a:r>
            <a:r>
              <a:rPr lang="en-GB" dirty="0"/>
              <a:t> </a:t>
            </a:r>
            <a:r>
              <a:rPr lang="en-GB" dirty="0" smtClean="0"/>
              <a:t> </a:t>
            </a:r>
            <a:r>
              <a:rPr lang="en-GB" dirty="0"/>
              <a:t>(Bb) </a:t>
            </a:r>
            <a:r>
              <a:rPr lang="ar-SA" dirty="0"/>
              <a:t>هو تركيب وراثي </a:t>
            </a:r>
            <a:r>
              <a:rPr lang="ar-SA" dirty="0" smtClean="0"/>
              <a:t>اخر</a:t>
            </a:r>
            <a:endParaRPr lang="en-GB" dirty="0" smtClean="0"/>
          </a:p>
          <a:p>
            <a:pPr rtl="1"/>
            <a:r>
              <a:rPr lang="ar-SA" dirty="0"/>
              <a:t>اما الشكل المظهري</a:t>
            </a:r>
            <a:r>
              <a:rPr lang="en-GB" dirty="0"/>
              <a:t> phenotype :- </a:t>
            </a:r>
            <a:r>
              <a:rPr lang="ar-SA" dirty="0"/>
              <a:t>فهو شكل الكائن الحي الخارجي الذي يستطيع الانسان تحسسه لصفة واحدة او لمجموعة من الصفات</a:t>
            </a:r>
            <a:r>
              <a:rPr lang="en-GB" dirty="0"/>
              <a:t> .</a:t>
            </a:r>
          </a:p>
          <a:p>
            <a:pPr rtl="1"/>
            <a:r>
              <a:rPr lang="ar-SA" dirty="0"/>
              <a:t>أن التماثل</a:t>
            </a:r>
            <a:r>
              <a:rPr lang="en-GB" dirty="0"/>
              <a:t> </a:t>
            </a:r>
            <a:r>
              <a:rPr lang="en-GB" dirty="0" err="1"/>
              <a:t>Homozygot</a:t>
            </a:r>
            <a:r>
              <a:rPr lang="en-GB" dirty="0"/>
              <a:t> </a:t>
            </a:r>
            <a:r>
              <a:rPr lang="ar-SA" dirty="0"/>
              <a:t>هو الفرد الذي يملك زوج من الجينات المتماثلة في موقع واحد على كرموسومات المتماثلة في الخلية الجسمية ولها نفس التأثير وأن هذا النوع من الافراد سوف ينتج نوع واحد من الكميتات</a:t>
            </a:r>
            <a:r>
              <a:rPr lang="en-GB" dirty="0"/>
              <a:t>gametes </a:t>
            </a:r>
            <a:r>
              <a:rPr lang="ar-SA" dirty="0"/>
              <a:t>مثل</a:t>
            </a:r>
            <a:r>
              <a:rPr lang="en-GB" dirty="0"/>
              <a:t> (BB) </a:t>
            </a:r>
            <a:r>
              <a:rPr lang="ar-SA" dirty="0"/>
              <a:t>و</a:t>
            </a:r>
            <a:r>
              <a:rPr lang="en-GB" dirty="0"/>
              <a:t> (bb)</a:t>
            </a:r>
            <a:r>
              <a:rPr lang="ar-SA" dirty="0"/>
              <a:t>افراد يقال عنها متماثلة . أما غير المتماثلة</a:t>
            </a:r>
            <a:r>
              <a:rPr lang="en-GB" dirty="0"/>
              <a:t> </a:t>
            </a:r>
            <a:r>
              <a:rPr lang="en-GB" dirty="0" err="1"/>
              <a:t>Heterozygot</a:t>
            </a:r>
            <a:r>
              <a:rPr lang="en-GB" dirty="0"/>
              <a:t> </a:t>
            </a:r>
            <a:r>
              <a:rPr lang="ar-SA" dirty="0"/>
              <a:t>فهو الفرد الذي يملك زوج من الجينات غير المتماثلة في موقع واحد على الكرموسومات المتماثلة في الخلية الجسيمة ولهما تأثير مختلف وان هذا النوع من الافراد سوف ينتج نوعان من الكميتات مثل</a:t>
            </a:r>
            <a:r>
              <a:rPr lang="en-GB" dirty="0"/>
              <a:t> (Bb) </a:t>
            </a:r>
            <a:r>
              <a:rPr lang="ar-SA" dirty="0"/>
              <a:t>فرد يقال عنه غير متماثل وينتج نوعين من الكميتات</a:t>
            </a:r>
            <a:r>
              <a:rPr lang="en-GB" dirty="0"/>
              <a:t> (</a:t>
            </a:r>
            <a:r>
              <a:rPr lang="en-GB" dirty="0" err="1"/>
              <a:t>b,B</a:t>
            </a:r>
            <a:r>
              <a:rPr lang="en-GB" dirty="0"/>
              <a:t>) </a:t>
            </a:r>
            <a:r>
              <a:rPr lang="ar-SA" dirty="0"/>
              <a:t>أن الصفات التي لها صور مختلفة والتي يظهرها الافراد الذين سوف يتم تزاوجهم فيما بعد تسمى بالصفات الآليلومورفيه أي انها نفس الصفة ولكنها بصورة مستضادة مثل لون الجلد (أسود , أبيض) لون الزهرة (أحمر ,أبيض) بقرة ذات قرون , بقرة عديمة القرون , وهذا يعبر عنها بأزواج من الصفات الآليلومورفيه</a:t>
            </a:r>
            <a:r>
              <a:rPr lang="en-GB" dirty="0"/>
              <a:t> .</a:t>
            </a:r>
          </a:p>
          <a:p>
            <a:r>
              <a:rPr lang="ar-SA" dirty="0" smtClean="0"/>
              <a:t> </a:t>
            </a:r>
            <a:endParaRPr lang="en-GB" dirty="0"/>
          </a:p>
        </p:txBody>
      </p:sp>
    </p:spTree>
    <p:extLst>
      <p:ext uri="{BB962C8B-B14F-4D97-AF65-F5344CB8AC3E}">
        <p14:creationId xmlns:p14="http://schemas.microsoft.com/office/powerpoint/2010/main" val="867519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665997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123060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a:t>الشكل المظهري</a:t>
            </a:r>
            <a:r>
              <a:rPr lang="en-GB" dirty="0"/>
              <a:t> phenotype :- </a:t>
            </a:r>
            <a:endParaRPr lang="ar-IQ" dirty="0" smtClean="0"/>
          </a:p>
          <a:p>
            <a:r>
              <a:rPr lang="ar-SA" dirty="0" smtClean="0"/>
              <a:t>فهو </a:t>
            </a:r>
            <a:r>
              <a:rPr lang="ar-SA" dirty="0"/>
              <a:t>شكل الكائن الحي الخارجي الذي يستطيع الانسان تحسسه لصفة واحدة او لمجموعة من الصفات</a:t>
            </a:r>
            <a:r>
              <a:rPr lang="en-GB" dirty="0"/>
              <a:t> </a:t>
            </a:r>
            <a:r>
              <a:rPr lang="en-GB" dirty="0" smtClean="0"/>
              <a:t>.</a:t>
            </a:r>
            <a:endParaRPr lang="ar-IQ" dirty="0" smtClean="0"/>
          </a:p>
          <a:p>
            <a:endParaRPr lang="ar-IQ" dirty="0"/>
          </a:p>
          <a:p>
            <a:r>
              <a:rPr lang="en-GB" dirty="0"/>
              <a:t>genotype :- </a:t>
            </a:r>
            <a:r>
              <a:rPr lang="ar-SA" dirty="0"/>
              <a:t>بالتركيب الوراثي أو الجيني </a:t>
            </a:r>
            <a:endParaRPr lang="ar-IQ" dirty="0" smtClean="0"/>
          </a:p>
          <a:p>
            <a:r>
              <a:rPr lang="ar-SA" dirty="0" smtClean="0"/>
              <a:t>ويعرف </a:t>
            </a:r>
            <a:r>
              <a:rPr lang="ar-SA" dirty="0"/>
              <a:t>على انه مجموعة الجينات التي يحملها الفرد سواء بالنسبة لصفة واحدة او مجموعة من الصفات ويعبر عنه عادة بحروف ابجدية لاتينية او برموز اخرى مثل</a:t>
            </a:r>
            <a:r>
              <a:rPr lang="en-GB" dirty="0"/>
              <a:t> ((BB </a:t>
            </a:r>
            <a:r>
              <a:rPr lang="ar-SA" dirty="0"/>
              <a:t>هو تركيب وراثي او جيني , وأن</a:t>
            </a:r>
            <a:r>
              <a:rPr lang="en-GB" dirty="0"/>
              <a:t> (Bb) </a:t>
            </a:r>
            <a:r>
              <a:rPr lang="ar-SA" dirty="0"/>
              <a:t>هو تركيب وراثي اخر</a:t>
            </a:r>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317270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6632"/>
            <a:ext cx="9144000" cy="2800767"/>
          </a:xfrm>
          <a:prstGeom prst="rect">
            <a:avLst/>
          </a:prstGeom>
        </p:spPr>
        <p:txBody>
          <a:bodyPr wrap="square">
            <a:spAutoFit/>
          </a:bodyPr>
          <a:lstStyle/>
          <a:p>
            <a:r>
              <a:rPr lang="ar-IQ" sz="2000" dirty="0"/>
              <a:t>ي</a:t>
            </a:r>
            <a:r>
              <a:rPr lang="ar-IQ" sz="2000" dirty="0" smtClean="0"/>
              <a:t>عود </a:t>
            </a:r>
            <a:r>
              <a:rPr lang="ar-IQ" sz="2000" dirty="0"/>
              <a:t>الفضل في تطوّر علم الوراثة للعالم غريغور مندل (بالإنجليزية: </a:t>
            </a:r>
            <a:r>
              <a:rPr lang="ar-IQ" sz="2000" dirty="0" smtClean="0"/>
              <a:t>  )</a:t>
            </a:r>
          </a:p>
          <a:p>
            <a:endParaRPr lang="ar-IQ" sz="2000" dirty="0">
              <a:solidFill>
                <a:srgbClr val="FF0000"/>
              </a:solidFill>
            </a:endParaRPr>
          </a:p>
          <a:p>
            <a:r>
              <a:rPr lang="en-GB" sz="2000" dirty="0" err="1" smtClean="0">
                <a:solidFill>
                  <a:srgbClr val="FF0000"/>
                </a:solidFill>
              </a:rPr>
              <a:t>Gregor</a:t>
            </a:r>
            <a:r>
              <a:rPr lang="en-GB" sz="2000" dirty="0" smtClean="0">
                <a:solidFill>
                  <a:srgbClr val="FF0000"/>
                </a:solidFill>
              </a:rPr>
              <a:t> </a:t>
            </a:r>
            <a:r>
              <a:rPr lang="en-GB" sz="2000" dirty="0">
                <a:solidFill>
                  <a:srgbClr val="FF0000"/>
                </a:solidFill>
              </a:rPr>
              <a:t>Mendel</a:t>
            </a:r>
            <a:r>
              <a:rPr lang="en-GB" sz="2000" dirty="0"/>
              <a:t>) </a:t>
            </a:r>
            <a:r>
              <a:rPr lang="ar-IQ" sz="2000" dirty="0"/>
              <a:t>الذي اكتشف القوانين التي تحكم انتقال الصّفات الوراثيّة من جيل لآخر في منتصف القرن </a:t>
            </a:r>
            <a:endParaRPr lang="ar-IQ" sz="2000" dirty="0" smtClean="0"/>
          </a:p>
          <a:p>
            <a:r>
              <a:rPr lang="ar-IQ" sz="2000" dirty="0" smtClean="0"/>
              <a:t>التّاسع </a:t>
            </a:r>
            <a:r>
              <a:rPr lang="ar-IQ" sz="2000" dirty="0"/>
              <a:t>عشر، دون أن يعرف شيئاََ عن الطّبيعة الفيزيائيّة أو الكيميائيّة للجينات، وقد أطلق عليها في تلك المرحلة المبكرة اسم "الوحدات" أو العوامل. </a:t>
            </a:r>
            <a:r>
              <a:rPr lang="ar-IQ" sz="2000" dirty="0" smtClean="0"/>
              <a:t>                                                                                     </a:t>
            </a:r>
          </a:p>
          <a:p>
            <a:r>
              <a:rPr lang="ar-IQ" sz="2000" dirty="0" smtClean="0"/>
              <a:t>وقد </a:t>
            </a:r>
            <a:r>
              <a:rPr lang="ar-IQ" sz="2000" dirty="0"/>
              <a:t>ظهرّ مصطلح علم الوراثة (بالإنجليزيّة: </a:t>
            </a:r>
            <a:r>
              <a:rPr lang="en-GB" sz="2000" dirty="0"/>
              <a:t>Genetics) </a:t>
            </a:r>
            <a:r>
              <a:rPr lang="ar-IQ" sz="2000" dirty="0"/>
              <a:t>عام 1905 على يد عالم الأحياء الإنجليزي ويليام باتسون (</a:t>
            </a:r>
            <a:r>
              <a:rPr lang="en-GB" sz="2000" dirty="0"/>
              <a:t>William Bateson) </a:t>
            </a:r>
            <a:r>
              <a:rPr lang="ar-IQ" sz="2000" dirty="0"/>
              <a:t>المروّج الرّئيسي لأفكار وتجارب مندل</a:t>
            </a:r>
            <a:r>
              <a:rPr lang="ar-IQ" dirty="0" smtClean="0"/>
              <a:t/>
            </a:r>
            <a:br>
              <a:rPr lang="ar-IQ" dirty="0" smtClean="0"/>
            </a:br>
            <a:r>
              <a:rPr lang="ar-IQ" dirty="0" smtClean="0"/>
              <a:t/>
            </a:r>
            <a:br>
              <a:rPr lang="ar-IQ" dirty="0" smtClean="0"/>
            </a:br>
            <a:endParaRPr lang="en-GB" dirty="0"/>
          </a:p>
        </p:txBody>
      </p:sp>
      <p:pic>
        <p:nvPicPr>
          <p:cNvPr id="10" name="Picture 9" descr="العالم مندل (مؤسس علم الوراثة)">
            <a:extLst>
              <a:ext uri="{FF2B5EF4-FFF2-40B4-BE49-F238E27FC236}">
                <a16:creationId xmlns:a16="http://schemas.microsoft.com/office/drawing/2014/main" xmlns:lc="http://schemas.openxmlformats.org/drawingml/2006/lockedCanvas" xmlns="" id="{60040ACD-A0D4-4588-8E6D-C96BC67386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3717032"/>
            <a:ext cx="1974850" cy="292576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4005064"/>
            <a:ext cx="2120615" cy="2193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125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مؤسس علم الوراثة (جريجور مندل)">
            <a:extLst>
              <a:ext uri="{FF2B5EF4-FFF2-40B4-BE49-F238E27FC236}">
                <a16:creationId xmlns:a16="http://schemas.microsoft.com/office/drawing/2014/main" xmlns:lc="http://schemas.openxmlformats.org/drawingml/2006/lockedCanvas" xmlns="" id="{33F0FD4D-FBC5-4B40-917C-BF9E655518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594" y="130175"/>
            <a:ext cx="8278812" cy="659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84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628800"/>
            <a:ext cx="2120615" cy="2193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584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t>
            </a:r>
            <a:r>
              <a:rPr lang="ar-IQ" dirty="0" smtClean="0"/>
              <a:t>تعدد الصفات المظهريه لهدا النبات</a:t>
            </a:r>
          </a:p>
          <a:p>
            <a:r>
              <a:rPr lang="ar-IQ" dirty="0" smtClean="0"/>
              <a:t> سهوله اجراء عمليه زراعته</a:t>
            </a:r>
          </a:p>
          <a:p>
            <a:r>
              <a:rPr lang="ar-IQ" dirty="0" smtClean="0"/>
              <a:t>قصردوره الحياه البزاليا نبات حولي يكتمل نموه في اقل من عام.</a:t>
            </a:r>
          </a:p>
          <a:p>
            <a:r>
              <a:rPr lang="ar-IQ" dirty="0" smtClean="0"/>
              <a:t>نظام الزهره يضمن التلقيح التلقيح الداتي   حيث تحتوي على اعضاء التدكير</a:t>
            </a:r>
          </a:p>
          <a:p>
            <a:r>
              <a:rPr lang="ar-IQ" dirty="0" smtClean="0"/>
              <a:t>سهوله اجراء عمليه التلقيح الصناعي  عند التهجين حيث يمكن بسهوله ازاله الاسديه من الزهره قبل نضوج حبيبات اللقاح وتلقيحها بحبيبات لقاح من نبات </a:t>
            </a:r>
          </a:p>
          <a:p>
            <a:r>
              <a:rPr lang="ar-IQ" dirty="0" smtClean="0"/>
              <a:t>هجن هدا النبات دات خصوبه تامه </a:t>
            </a:r>
            <a:endParaRPr lang="ar-IQ" dirty="0" smtClean="0"/>
          </a:p>
        </p:txBody>
      </p:sp>
      <p:sp>
        <p:nvSpPr>
          <p:cNvPr id="2" name="Title 1"/>
          <p:cNvSpPr>
            <a:spLocks noGrp="1"/>
          </p:cNvSpPr>
          <p:nvPr>
            <p:ph type="title"/>
          </p:nvPr>
        </p:nvSpPr>
        <p:spPr>
          <a:xfrm>
            <a:off x="323528" y="476672"/>
            <a:ext cx="8229600" cy="1143000"/>
          </a:xfrm>
        </p:spPr>
        <p:txBody>
          <a:bodyPr>
            <a:normAutofit fontScale="90000"/>
          </a:bodyPr>
          <a:lstStyle/>
          <a:p>
            <a:r>
              <a:rPr lang="ar-IQ" dirty="0" smtClean="0"/>
              <a:t>اسباب اختيارمندل لنبات البزاليا </a:t>
            </a:r>
            <a:r>
              <a:rPr lang="en-US" i="1" dirty="0" err="1" smtClean="0"/>
              <a:t>pisum</a:t>
            </a:r>
            <a:r>
              <a:rPr lang="en-US" dirty="0" smtClean="0"/>
              <a:t> </a:t>
            </a:r>
            <a:r>
              <a:rPr lang="en-US" i="1" dirty="0" err="1" smtClean="0"/>
              <a:t>sativum</a:t>
            </a:r>
            <a:r>
              <a:rPr lang="ar-IQ" dirty="0" smtClean="0"/>
              <a:t>في تجاربه </a:t>
            </a:r>
            <a:endParaRPr lang="en-GB" dirty="0"/>
          </a:p>
        </p:txBody>
      </p:sp>
    </p:spTree>
    <p:extLst>
      <p:ext uri="{BB962C8B-B14F-4D97-AF65-F5344CB8AC3E}">
        <p14:creationId xmlns:p14="http://schemas.microsoft.com/office/powerpoint/2010/main" val="393186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476672"/>
            <a:ext cx="7344816" cy="5632311"/>
          </a:xfrm>
          <a:prstGeom prst="rect">
            <a:avLst/>
          </a:prstGeom>
        </p:spPr>
        <p:txBody>
          <a:bodyPr wrap="square">
            <a:spAutoFit/>
          </a:bodyPr>
          <a:lstStyle/>
          <a:p>
            <a:r>
              <a:rPr lang="ar-IQ" sz="3600" b="1" dirty="0">
                <a:solidFill>
                  <a:schemeClr val="tx2"/>
                </a:solidFill>
              </a:rPr>
              <a:t>تجارب العالم مندل </a:t>
            </a:r>
            <a:r>
              <a:rPr lang="ar-IQ" sz="3600" b="1" dirty="0" smtClean="0">
                <a:solidFill>
                  <a:schemeClr val="tx2"/>
                </a:solidFill>
              </a:rPr>
              <a:t> </a:t>
            </a:r>
          </a:p>
          <a:p>
            <a:endParaRPr lang="ar-IQ" dirty="0" smtClean="0"/>
          </a:p>
          <a:p>
            <a:r>
              <a:rPr lang="ar-IQ" dirty="0" smtClean="0"/>
              <a:t>بدأ </a:t>
            </a:r>
            <a:r>
              <a:rPr lang="ar-IQ" dirty="0"/>
              <a:t>العالم مندل تجاربه في عام 1856، </a:t>
            </a:r>
            <a:r>
              <a:rPr lang="ar-IQ" dirty="0" smtClean="0"/>
              <a:t>                                                                                               </a:t>
            </a:r>
          </a:p>
          <a:p>
            <a:endParaRPr lang="ar-IQ" dirty="0"/>
          </a:p>
          <a:p>
            <a:r>
              <a:rPr lang="ar-IQ" dirty="0" smtClean="0"/>
              <a:t>وقد </a:t>
            </a:r>
            <a:r>
              <a:rPr lang="ar-IQ" dirty="0"/>
              <a:t>أجرى تجاربه على الفئران، ونحل العسل، إلا </a:t>
            </a:r>
            <a:endParaRPr lang="ar-IQ" dirty="0" smtClean="0"/>
          </a:p>
          <a:p>
            <a:endParaRPr lang="ar-IQ" dirty="0"/>
          </a:p>
          <a:p>
            <a:r>
              <a:rPr lang="ar-IQ" dirty="0" smtClean="0"/>
              <a:t>أنّه </a:t>
            </a:r>
            <a:r>
              <a:rPr lang="ar-IQ" dirty="0"/>
              <a:t>قررّ أنّ نبات البازيلاء هو النّموذج المناسب لإجراء تجاربه. </a:t>
            </a:r>
            <a:endParaRPr lang="ar-IQ" dirty="0" smtClean="0"/>
          </a:p>
          <a:p>
            <a:endParaRPr lang="ar-IQ" dirty="0"/>
          </a:p>
          <a:p>
            <a:r>
              <a:rPr lang="ar-IQ" dirty="0" smtClean="0"/>
              <a:t>درس </a:t>
            </a:r>
            <a:r>
              <a:rPr lang="ar-IQ" dirty="0"/>
              <a:t>مندل سبع صفات وراثيّة في نبات البازيلاء، </a:t>
            </a:r>
            <a:endParaRPr lang="ar-IQ" dirty="0" smtClean="0"/>
          </a:p>
          <a:p>
            <a:r>
              <a:rPr lang="ar-IQ" dirty="0" smtClean="0"/>
              <a:t>ودرس </a:t>
            </a:r>
            <a:r>
              <a:rPr lang="ar-IQ" dirty="0"/>
              <a:t>في كل مرة صفة على حدة؛ </a:t>
            </a:r>
            <a:endParaRPr lang="ar-IQ" dirty="0" smtClean="0"/>
          </a:p>
          <a:p>
            <a:r>
              <a:rPr lang="ar-IQ" dirty="0" smtClean="0"/>
              <a:t>منها </a:t>
            </a:r>
            <a:r>
              <a:rPr lang="ar-IQ" dirty="0"/>
              <a:t>طول النّبات، ولون الزّهرة، ولون البذور، وشكل البذور</a:t>
            </a:r>
            <a:r>
              <a:rPr lang="ar-IQ" dirty="0" smtClean="0"/>
              <a:t>،</a:t>
            </a:r>
          </a:p>
          <a:p>
            <a:endParaRPr lang="ar-IQ" dirty="0"/>
          </a:p>
          <a:p>
            <a:r>
              <a:rPr lang="ar-IQ" dirty="0" smtClean="0"/>
              <a:t> </a:t>
            </a:r>
            <a:r>
              <a:rPr lang="ar-IQ" dirty="0"/>
              <a:t>وللقيام بذلك تأكّد في البداية </a:t>
            </a:r>
            <a:r>
              <a:rPr lang="ar-IQ" b="1" dirty="0">
                <a:solidFill>
                  <a:schemeClr val="accent3"/>
                </a:solidFill>
              </a:rPr>
              <a:t>من نقاء الصّفة الوراثية المدروسة </a:t>
            </a:r>
            <a:r>
              <a:rPr lang="ar-IQ" dirty="0" smtClean="0"/>
              <a:t>–</a:t>
            </a:r>
          </a:p>
          <a:p>
            <a:endParaRPr lang="ar-IQ" dirty="0"/>
          </a:p>
          <a:p>
            <a:r>
              <a:rPr lang="ar-IQ" dirty="0" smtClean="0"/>
              <a:t> </a:t>
            </a:r>
            <a:r>
              <a:rPr lang="ar-IQ" dirty="0"/>
              <a:t>يُقصد بالصّفة النّقيّة الصّفة النّاتجة عن اجتماع جينَين متشابهَين- وتوصّل إلى ذلك عن طريق السّماح للنباتات التي تحمل الصّفة بأن تلقّح نفسها لعدة أجيال حتى تثبت الصفة في جميع الأفراد </a:t>
            </a:r>
            <a:r>
              <a:rPr lang="ar-IQ" dirty="0" smtClean="0"/>
              <a:t> النّاتجة</a:t>
            </a:r>
            <a:r>
              <a:rPr lang="ar-IQ" dirty="0"/>
              <a:t>، وبعد حصوله على بذور من النّباتات </a:t>
            </a:r>
            <a:r>
              <a:rPr lang="ar-IQ" dirty="0" smtClean="0"/>
              <a:t>ذات</a:t>
            </a:r>
            <a:r>
              <a:rPr lang="ar-IQ" dirty="0" smtClean="0"/>
              <a:t> الصّفات النّقية.</a:t>
            </a:r>
            <a:r>
              <a:rPr lang="ar-IQ" dirty="0" smtClean="0"/>
              <a:t> </a:t>
            </a:r>
            <a:br>
              <a:rPr lang="ar-IQ" dirty="0" smtClean="0"/>
            </a:br>
            <a:endParaRPr lang="en-GB" dirty="0"/>
          </a:p>
        </p:txBody>
      </p:sp>
    </p:spTree>
    <p:extLst>
      <p:ext uri="{BB962C8B-B14F-4D97-AF65-F5344CB8AC3E}">
        <p14:creationId xmlns:p14="http://schemas.microsoft.com/office/powerpoint/2010/main" val="539230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IQ" dirty="0"/>
              <a:t>يتحكّم في ظهور الصّفة الوراثيّة زوج من العوامل التي يمكن أن تُورَّث أي تنتقل من الآباء إلى الأبناء. (العوامل هي الجينات، إلا أنّ المصطلح لم يكن قد ظهر في زمن مندل) </a:t>
            </a:r>
            <a:endParaRPr lang="ar-IQ" dirty="0" smtClean="0"/>
          </a:p>
          <a:p>
            <a:r>
              <a:rPr lang="ar-IQ" dirty="0" smtClean="0"/>
              <a:t>يمكن </a:t>
            </a:r>
            <a:r>
              <a:rPr lang="ar-IQ" dirty="0"/>
              <a:t>لأحد العوامل أن يُخفي تأثير العامل الآخر، ويُسمى العامل الأول العامل السّائد، بينما يُسمى العامل الثّاني العامل المتنحي. </a:t>
            </a:r>
            <a:endParaRPr lang="ar-IQ" dirty="0" smtClean="0"/>
          </a:p>
          <a:p>
            <a:endParaRPr lang="ar-IQ" dirty="0"/>
          </a:p>
          <a:p>
            <a:r>
              <a:rPr lang="ar-IQ" dirty="0" smtClean="0"/>
              <a:t>ينفصل </a:t>
            </a:r>
            <a:r>
              <a:rPr lang="ar-IQ" dirty="0"/>
              <a:t>زوج العوامل أثناء تكوين الجاميتات، بحيث ينتقل أحد العوامل عشوائياََ إلى الجاميت الأنثوي، وينتقل العامل الآخر إلى الجاميت الذّكري</a:t>
            </a:r>
            <a:r>
              <a:rPr lang="ar-IQ" dirty="0" smtClean="0"/>
              <a:t>.</a:t>
            </a:r>
          </a:p>
          <a:p>
            <a:endParaRPr lang="ar-IQ" dirty="0"/>
          </a:p>
          <a:p>
            <a:r>
              <a:rPr lang="ar-IQ" dirty="0" smtClean="0"/>
              <a:t> </a:t>
            </a:r>
            <a:r>
              <a:rPr lang="ar-IQ" dirty="0"/>
              <a:t>تُورّث أزواج العوامل التي تتحكّم بظهور صفة وراثيّة بشكل مستقل عن العوامل التي تتحكّم بظهور صفات وراثيّة أخرى.</a:t>
            </a:r>
            <a:r>
              <a:rPr lang="ar-IQ" dirty="0" smtClean="0"/>
              <a:t/>
            </a:r>
            <a:br>
              <a:rPr lang="ar-IQ" dirty="0" smtClean="0"/>
            </a:br>
            <a:endParaRPr lang="en-GB" dirty="0"/>
          </a:p>
        </p:txBody>
      </p:sp>
      <p:sp>
        <p:nvSpPr>
          <p:cNvPr id="2" name="Title 1"/>
          <p:cNvSpPr>
            <a:spLocks noGrp="1"/>
          </p:cNvSpPr>
          <p:nvPr>
            <p:ph type="title"/>
          </p:nvPr>
        </p:nvSpPr>
        <p:spPr/>
        <p:txBody>
          <a:bodyPr>
            <a:normAutofit/>
          </a:bodyPr>
          <a:lstStyle/>
          <a:p>
            <a:r>
              <a:rPr lang="ar-IQ" dirty="0" smtClean="0"/>
              <a:t>:تابع مندل تجاربه بإجراء الخطوات الآتيّة</a:t>
            </a:r>
            <a:endParaRPr lang="en-GB" dirty="0"/>
          </a:p>
        </p:txBody>
      </p:sp>
    </p:spTree>
    <p:extLst>
      <p:ext uri="{BB962C8B-B14F-4D97-AF65-F5344CB8AC3E}">
        <p14:creationId xmlns:p14="http://schemas.microsoft.com/office/powerpoint/2010/main" val="1526762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لقّح </a:t>
            </a:r>
            <a:r>
              <a:rPr lang="ar-IQ" dirty="0"/>
              <a:t>مندل نباتاً يحمل الصّفة الأولى النّقيّة (مثلا نبات طويل الساق) من نبات آخر يحمل الصّفة المقابلة النّقية، أي نبات قصير السّاق</a:t>
            </a:r>
            <a:r>
              <a:rPr lang="ar-IQ" dirty="0" smtClean="0"/>
              <a:t>،</a:t>
            </a:r>
          </a:p>
          <a:p>
            <a:r>
              <a:rPr lang="ar-IQ" dirty="0" smtClean="0"/>
              <a:t> </a:t>
            </a:r>
            <a:r>
              <a:rPr lang="ar-IQ" dirty="0"/>
              <a:t>ولاحظ مندل أنّ أفراد الجيل النّاتج كانت جميعها طويلة السّاق، ولم يظهر أي نبات قصير السّاق، وقد أطلق مندل على الصّفة التي ظهرت </a:t>
            </a:r>
            <a:r>
              <a:rPr lang="ar-IQ" dirty="0" smtClean="0"/>
              <a:t>اسم</a:t>
            </a:r>
          </a:p>
          <a:p>
            <a:r>
              <a:rPr lang="ar-IQ" dirty="0" smtClean="0"/>
              <a:t> </a:t>
            </a:r>
            <a:r>
              <a:rPr lang="ar-IQ" b="1" dirty="0">
                <a:solidFill>
                  <a:schemeClr val="accent3">
                    <a:lumMod val="75000"/>
                  </a:schemeClr>
                </a:solidFill>
              </a:rPr>
              <a:t>الصّفة السّائدة </a:t>
            </a:r>
            <a:r>
              <a:rPr lang="ar-IQ" dirty="0"/>
              <a:t>(بالإنجليزيّة: </a:t>
            </a:r>
            <a:r>
              <a:rPr lang="en-GB" dirty="0"/>
              <a:t>Dominant trait)، </a:t>
            </a:r>
            <a:r>
              <a:rPr lang="ar-IQ" dirty="0"/>
              <a:t>وأطلق على الصّفة التي اختفت </a:t>
            </a:r>
            <a:r>
              <a:rPr lang="ar-IQ" dirty="0" smtClean="0"/>
              <a:t>اسم</a:t>
            </a:r>
          </a:p>
          <a:p>
            <a:r>
              <a:rPr lang="ar-IQ" dirty="0" smtClean="0"/>
              <a:t> </a:t>
            </a:r>
            <a:r>
              <a:rPr lang="ar-IQ" b="1" dirty="0">
                <a:solidFill>
                  <a:schemeClr val="accent3">
                    <a:lumMod val="75000"/>
                  </a:schemeClr>
                </a:solidFill>
              </a:rPr>
              <a:t>الصّفة المتنحيّة </a:t>
            </a:r>
            <a:r>
              <a:rPr lang="ar-IQ" dirty="0"/>
              <a:t>(بالإنجليزيّة: </a:t>
            </a:r>
            <a:r>
              <a:rPr lang="en-GB" dirty="0"/>
              <a:t>Recessive trait).</a:t>
            </a:r>
            <a:r>
              <a:rPr lang="en-GB" dirty="0" smtClean="0"/>
              <a:t/>
            </a:r>
            <a:br>
              <a:rPr lang="en-GB" dirty="0" smtClean="0"/>
            </a:br>
            <a:endParaRPr lang="en-GB" dirty="0"/>
          </a:p>
        </p:txBody>
      </p:sp>
      <p:sp>
        <p:nvSpPr>
          <p:cNvPr id="2" name="Title 1"/>
          <p:cNvSpPr>
            <a:spLocks noGrp="1"/>
          </p:cNvSpPr>
          <p:nvPr>
            <p:ph type="title"/>
          </p:nvPr>
        </p:nvSpPr>
        <p:spPr/>
        <p:txBody>
          <a:bodyPr/>
          <a:lstStyle/>
          <a:p>
            <a:r>
              <a:rPr lang="ar-IQ" dirty="0" smtClean="0">
                <a:solidFill>
                  <a:schemeClr val="tx2">
                    <a:lumMod val="75000"/>
                  </a:schemeClr>
                </a:solidFill>
              </a:rPr>
              <a:t>التّلقيح الخلطي</a:t>
            </a:r>
            <a:r>
              <a:rPr lang="ar-IQ" dirty="0" smtClean="0"/>
              <a:t>:</a:t>
            </a:r>
            <a:endParaRPr lang="en-GB" dirty="0"/>
          </a:p>
        </p:txBody>
      </p:sp>
    </p:spTree>
    <p:extLst>
      <p:ext uri="{BB962C8B-B14F-4D97-AF65-F5344CB8AC3E}">
        <p14:creationId xmlns:p14="http://schemas.microsoft.com/office/powerpoint/2010/main" val="1174971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سمح </a:t>
            </a:r>
            <a:r>
              <a:rPr lang="ar-IQ" dirty="0"/>
              <a:t>مندل للنباتات طويلة السّاق التي ظهرت نتيجة التّلقيح الخلطي بأن تلقّح نفسها، فظهرت نباتات الجيل الثّاني</a:t>
            </a:r>
            <a:r>
              <a:rPr lang="ar-IQ" dirty="0" smtClean="0"/>
              <a:t>،</a:t>
            </a:r>
          </a:p>
          <a:p>
            <a:r>
              <a:rPr lang="ar-IQ" dirty="0" smtClean="0"/>
              <a:t> </a:t>
            </a:r>
            <a:r>
              <a:rPr lang="ar-IQ" dirty="0"/>
              <a:t>وقد لاحظ مندل ظهور نسبة قليلة من النّباتات قصيرة السّاق</a:t>
            </a:r>
            <a:r>
              <a:rPr lang="ar-IQ" dirty="0" smtClean="0"/>
              <a:t>؛\</a:t>
            </a:r>
          </a:p>
          <a:p>
            <a:r>
              <a:rPr lang="ar-IQ" dirty="0" smtClean="0"/>
              <a:t> </a:t>
            </a:r>
            <a:r>
              <a:rPr lang="ar-IQ" dirty="0"/>
              <a:t>إذ وجد أنّ مقابل كلّ ثلاث نباتات تحمل الصّفة السّائدة (طويلة الساق)، </a:t>
            </a:r>
            <a:endParaRPr lang="ar-IQ" dirty="0" smtClean="0"/>
          </a:p>
          <a:p>
            <a:r>
              <a:rPr lang="ar-IQ" dirty="0" smtClean="0"/>
              <a:t>ظهر </a:t>
            </a:r>
            <a:r>
              <a:rPr lang="ar-IQ" dirty="0"/>
              <a:t>نبات واحد يحمل الصّفة المتنحيّة (قصير السّاق</a:t>
            </a:r>
            <a:r>
              <a:rPr lang="ar-IQ" dirty="0" smtClean="0"/>
              <a:t>)،</a:t>
            </a:r>
          </a:p>
          <a:p>
            <a:r>
              <a:rPr lang="ar-IQ" dirty="0" smtClean="0"/>
              <a:t> </a:t>
            </a:r>
            <a:r>
              <a:rPr lang="ar-IQ" dirty="0"/>
              <a:t>أي أنّ عدد نباتات البازيلاء طويلة السّاق يفوق عدد النّباتات قصيرة السّاق بنسبة 3:1. </a:t>
            </a:r>
            <a:endParaRPr lang="ar-IQ" dirty="0" smtClean="0"/>
          </a:p>
          <a:p>
            <a:r>
              <a:rPr lang="ar-IQ" dirty="0" smtClean="0"/>
              <a:t>وقد </a:t>
            </a:r>
            <a:r>
              <a:rPr lang="ar-IQ" dirty="0"/>
              <a:t>لاحظ مندل أنّ توارث صفة طول السّاق لم يؤثّر على توارث الصّفات الأخرى مثل لون الأزهارعلى سبيل المثال.</a:t>
            </a:r>
            <a:r>
              <a:rPr lang="ar-IQ" dirty="0" smtClean="0"/>
              <a:t/>
            </a:r>
            <a:br>
              <a:rPr lang="ar-IQ" dirty="0" smtClean="0"/>
            </a:br>
            <a:endParaRPr lang="en-GB" dirty="0"/>
          </a:p>
        </p:txBody>
      </p:sp>
      <p:sp>
        <p:nvSpPr>
          <p:cNvPr id="2" name="Title 1"/>
          <p:cNvSpPr>
            <a:spLocks noGrp="1"/>
          </p:cNvSpPr>
          <p:nvPr>
            <p:ph type="title"/>
          </p:nvPr>
        </p:nvSpPr>
        <p:spPr/>
        <p:txBody>
          <a:bodyPr/>
          <a:lstStyle/>
          <a:p>
            <a:r>
              <a:rPr lang="ar-IQ" dirty="0" smtClean="0"/>
              <a:t>التلقيح الذاتي:</a:t>
            </a:r>
            <a:endParaRPr lang="en-GB" dirty="0"/>
          </a:p>
        </p:txBody>
      </p:sp>
    </p:spTree>
    <p:extLst>
      <p:ext uri="{BB962C8B-B14F-4D97-AF65-F5344CB8AC3E}">
        <p14:creationId xmlns:p14="http://schemas.microsoft.com/office/powerpoint/2010/main" val="882328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5011</TotalTime>
  <Words>1389</Words>
  <Application>Microsoft Office PowerPoint</Application>
  <PresentationFormat>On-screen Show (4:3)</PresentationFormat>
  <Paragraphs>102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الوراثه </vt:lpstr>
      <vt:lpstr>PowerPoint Presentation</vt:lpstr>
      <vt:lpstr>PowerPoint Presentation</vt:lpstr>
      <vt:lpstr>PowerPoint Presentation</vt:lpstr>
      <vt:lpstr>اسباب اختيارمندل لنبات البزاليا pisum sativumفي تجاربه </vt:lpstr>
      <vt:lpstr>PowerPoint Presentation</vt:lpstr>
      <vt:lpstr>:تابع مندل تجاربه بإجراء الخطوات الآتيّة</vt:lpstr>
      <vt:lpstr>التّلقيح الخلطي:</vt:lpstr>
      <vt:lpstr>التلقيح الذاتي:</vt:lpstr>
      <vt:lpstr> Mendelion First Law قانون مندل الاول</vt:lpstr>
      <vt:lpstr>قانون مندل الثاني وهو التوزيع الحر independent assortment Law of</vt:lpstr>
      <vt:lpstr>PowerPoint Presentation</vt:lpstr>
      <vt:lpstr>الاصطلاحات العلمية المستعملة في الوراثة</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الوراثه</dc:title>
  <dc:creator>DR.Ahmed Saker 2o1O</dc:creator>
  <cp:lastModifiedBy>DR.Ahmed Saker 2o1O</cp:lastModifiedBy>
  <cp:revision>17</cp:revision>
  <dcterms:created xsi:type="dcterms:W3CDTF">2019-09-23T10:06:02Z</dcterms:created>
  <dcterms:modified xsi:type="dcterms:W3CDTF">2019-09-26T21:37:20Z</dcterms:modified>
</cp:coreProperties>
</file>